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6" r:id="rId2"/>
    <p:sldId id="295" r:id="rId3"/>
    <p:sldId id="294" r:id="rId4"/>
    <p:sldId id="695" r:id="rId5"/>
    <p:sldId id="697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18" autoAdjust="0"/>
    <p:restoredTop sz="94660"/>
  </p:normalViewPr>
  <p:slideViewPr>
    <p:cSldViewPr snapToGrid="0">
      <p:cViewPr varScale="1">
        <p:scale>
          <a:sx n="132" d="100"/>
          <a:sy n="132" d="100"/>
        </p:scale>
        <p:origin x="738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2B1356-1957-4343-89BC-FBF3513669B4}" type="datetimeFigureOut">
              <a:rPr kumimoji="1" lang="ja-JP" altLang="en-US" smtClean="0"/>
              <a:t>2023/9/27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1380EE-C979-41EE-9B20-C3F5A3E9B5A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33628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3187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ja-JP"/>
              <a:t>Aim of the data analysis code is the quantification of various crystalline structural information in Bragg-edge transmission imaging. (+0:1 min = 1:2 min)</a:t>
            </a:r>
            <a:endParaRPr lang="ja-JP" altLang="en-US"/>
          </a:p>
        </p:txBody>
      </p:sp>
      <p:sp>
        <p:nvSpPr>
          <p:cNvPr id="93188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083BDDC0-1F9A-4B3B-934C-9D5A5FAB414C}" type="slidenum">
              <a:rPr lang="ja-JP" altLang="en-US">
                <a:latin typeface="Arial" panose="020B0604020202020204" pitchFamily="34" charset="0"/>
              </a:rPr>
              <a:pPr eaLnBrk="1" hangingPunct="1">
                <a:spcBef>
                  <a:spcPct val="0"/>
                </a:spcBef>
              </a:pPr>
              <a:t>2</a:t>
            </a:fld>
            <a:endParaRPr lang="ja-JP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56896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63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ja-JP"/>
              <a:t>Aim of the data analysis code is the quantification of various crystalline structural information in Bragg-edge transmission imaging. (+0:1 min = 1:2 min)</a:t>
            </a:r>
            <a:endParaRPr lang="ja-JP" altLang="en-US"/>
          </a:p>
        </p:txBody>
      </p:sp>
      <p:sp>
        <p:nvSpPr>
          <p:cNvPr id="92164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CA881D68-4B2F-47B5-987B-43EB84E19EFD}" type="slidenum">
              <a:rPr lang="ja-JP" altLang="en-US">
                <a:latin typeface="Arial" panose="020B0604020202020204" pitchFamily="34" charset="0"/>
              </a:rPr>
              <a:pPr eaLnBrk="1" hangingPunct="1">
                <a:spcBef>
                  <a:spcPct val="0"/>
                </a:spcBef>
              </a:pPr>
              <a:t>3</a:t>
            </a:fld>
            <a:endParaRPr lang="ja-JP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82132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010A8-9998-4CEA-8618-9C3CDD7CECF3}" type="datetimeFigureOut">
              <a:rPr kumimoji="1" lang="ja-JP" altLang="en-US" smtClean="0"/>
              <a:t>2023/9/27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B9011-E60C-472E-9D1C-E347B22CEFA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2804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010A8-9998-4CEA-8618-9C3CDD7CECF3}" type="datetimeFigureOut">
              <a:rPr kumimoji="1" lang="ja-JP" altLang="en-US" smtClean="0"/>
              <a:t>2023/9/27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B9011-E60C-472E-9D1C-E347B22CEFA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653656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010A8-9998-4CEA-8618-9C3CDD7CECF3}" type="datetimeFigureOut">
              <a:rPr kumimoji="1" lang="ja-JP" altLang="en-US" smtClean="0"/>
              <a:t>2023/9/27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B9011-E60C-472E-9D1C-E347B22CEFA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35519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010A8-9998-4CEA-8618-9C3CDD7CECF3}" type="datetimeFigureOut">
              <a:rPr kumimoji="1" lang="ja-JP" altLang="en-US" smtClean="0"/>
              <a:t>2023/9/27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B9011-E60C-472E-9D1C-E347B22CEFA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368101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010A8-9998-4CEA-8618-9C3CDD7CECF3}" type="datetimeFigureOut">
              <a:rPr kumimoji="1" lang="ja-JP" altLang="en-US" smtClean="0"/>
              <a:t>2023/9/27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B9011-E60C-472E-9D1C-E347B22CEFA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39264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010A8-9998-4CEA-8618-9C3CDD7CECF3}" type="datetimeFigureOut">
              <a:rPr kumimoji="1" lang="ja-JP" altLang="en-US" smtClean="0"/>
              <a:t>2023/9/27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B9011-E60C-472E-9D1C-E347B22CEFA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70632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010A8-9998-4CEA-8618-9C3CDD7CECF3}" type="datetimeFigureOut">
              <a:rPr kumimoji="1" lang="ja-JP" altLang="en-US" smtClean="0"/>
              <a:t>2023/9/27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B9011-E60C-472E-9D1C-E347B22CEFA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92367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010A8-9998-4CEA-8618-9C3CDD7CECF3}" type="datetimeFigureOut">
              <a:rPr kumimoji="1" lang="ja-JP" altLang="en-US" smtClean="0"/>
              <a:t>2023/9/27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B9011-E60C-472E-9D1C-E347B22CEFA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559840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010A8-9998-4CEA-8618-9C3CDD7CECF3}" type="datetimeFigureOut">
              <a:rPr kumimoji="1" lang="ja-JP" altLang="en-US" smtClean="0"/>
              <a:t>2023/9/27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B9011-E60C-472E-9D1C-E347B22CEFA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29970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010A8-9998-4CEA-8618-9C3CDD7CECF3}" type="datetimeFigureOut">
              <a:rPr kumimoji="1" lang="ja-JP" altLang="en-US" smtClean="0"/>
              <a:t>2023/9/27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B9011-E60C-472E-9D1C-E347B22CEFA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94548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010A8-9998-4CEA-8618-9C3CDD7CECF3}" type="datetimeFigureOut">
              <a:rPr kumimoji="1" lang="ja-JP" altLang="en-US" smtClean="0"/>
              <a:t>2023/9/27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B9011-E60C-472E-9D1C-E347B22CEFA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28516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3010A8-9998-4CEA-8618-9C3CDD7CECF3}" type="datetimeFigureOut">
              <a:rPr kumimoji="1" lang="ja-JP" altLang="en-US" smtClean="0"/>
              <a:t>2023/9/27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CB9011-E60C-472E-9D1C-E347B22CEFA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670133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10" Type="http://schemas.openxmlformats.org/officeDocument/2006/relationships/image" Target="../media/image4.wmf"/><Relationship Id="rId4" Type="http://schemas.openxmlformats.org/officeDocument/2006/relationships/image" Target="../media/image1.wmf"/><Relationship Id="rId9" Type="http://schemas.openxmlformats.org/officeDocument/2006/relationships/oleObject" Target="../embeddings/oleObject4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13" Type="http://schemas.openxmlformats.org/officeDocument/2006/relationships/oleObject" Target="../embeddings/oleObject10.bin"/><Relationship Id="rId18" Type="http://schemas.openxmlformats.org/officeDocument/2006/relationships/image" Target="../media/image12.wmf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12" Type="http://schemas.openxmlformats.org/officeDocument/2006/relationships/image" Target="../media/image9.wmf"/><Relationship Id="rId17" Type="http://schemas.openxmlformats.org/officeDocument/2006/relationships/oleObject" Target="../embeddings/oleObject12.bin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11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wmf"/><Relationship Id="rId11" Type="http://schemas.openxmlformats.org/officeDocument/2006/relationships/oleObject" Target="../embeddings/oleObject9.bin"/><Relationship Id="rId5" Type="http://schemas.openxmlformats.org/officeDocument/2006/relationships/oleObject" Target="../embeddings/oleObject6.bin"/><Relationship Id="rId15" Type="http://schemas.openxmlformats.org/officeDocument/2006/relationships/oleObject" Target="../embeddings/oleObject11.bin"/><Relationship Id="rId10" Type="http://schemas.openxmlformats.org/officeDocument/2006/relationships/image" Target="../media/image8.wmf"/><Relationship Id="rId4" Type="http://schemas.openxmlformats.org/officeDocument/2006/relationships/image" Target="../media/image5.wmf"/><Relationship Id="rId9" Type="http://schemas.openxmlformats.org/officeDocument/2006/relationships/oleObject" Target="../embeddings/oleObject8.bin"/><Relationship Id="rId14" Type="http://schemas.openxmlformats.org/officeDocument/2006/relationships/image" Target="../media/image10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2.bin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11.bin"/><Relationship Id="rId4" Type="http://schemas.openxmlformats.org/officeDocument/2006/relationships/image" Target="../media/image10.wmf"/><Relationship Id="rId9" Type="http://schemas.openxmlformats.org/officeDocument/2006/relationships/image" Target="../media/image1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4547B18B-CD3A-45E7-8C48-B83D6AEF10FC}"/>
              </a:ext>
            </a:extLst>
          </p:cNvPr>
          <p:cNvSpPr txBox="1"/>
          <p:nvPr/>
        </p:nvSpPr>
        <p:spPr>
          <a:xfrm>
            <a:off x="1046323" y="3228945"/>
            <a:ext cx="70513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>
                <a:latin typeface="+mn-ea"/>
              </a:rPr>
              <a:t>GUI-RITS(ver1.4.0)</a:t>
            </a:r>
            <a:r>
              <a:rPr kumimoji="1" lang="ja-JP" altLang="en-US" sz="2000" dirty="0">
                <a:latin typeface="+mn-ea"/>
              </a:rPr>
              <a:t> </a:t>
            </a:r>
            <a:r>
              <a:rPr kumimoji="1" lang="en-US" altLang="ja-JP" sz="2000" dirty="0">
                <a:latin typeface="+mn-ea"/>
              </a:rPr>
              <a:t>profile shape memo</a:t>
            </a:r>
            <a:r>
              <a:rPr kumimoji="1" lang="ja-JP" altLang="en-US" sz="2000" dirty="0">
                <a:latin typeface="+mn-ea"/>
              </a:rPr>
              <a:t> </a:t>
            </a:r>
            <a:r>
              <a:rPr kumimoji="1" lang="en-US" altLang="ja-JP" sz="2000" dirty="0">
                <a:latin typeface="+mn-ea"/>
              </a:rPr>
              <a:t>09/27/2023</a:t>
            </a:r>
          </a:p>
        </p:txBody>
      </p:sp>
    </p:spTree>
    <p:extLst>
      <p:ext uri="{BB962C8B-B14F-4D97-AF65-F5344CB8AC3E}">
        <p14:creationId xmlns:p14="http://schemas.microsoft.com/office/powerpoint/2010/main" val="1271829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964" name="Object 11"/>
          <p:cNvGraphicFramePr>
            <a:graphicFrameLocks noChangeAspect="1"/>
          </p:cNvGraphicFramePr>
          <p:nvPr/>
        </p:nvGraphicFramePr>
        <p:xfrm>
          <a:off x="636588" y="3860800"/>
          <a:ext cx="7967662" cy="865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3" imgW="4127500" imgH="444500" progId="Equation.3">
                  <p:embed/>
                </p:oleObj>
              </mc:Choice>
              <mc:Fallback>
                <p:oleObj name="数式" r:id="rId3" imgW="4127500" imgH="444500" progId="Equation.3">
                  <p:embed/>
                  <p:pic>
                    <p:nvPicPr>
                      <p:cNvPr id="40964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6588" y="3860800"/>
                        <a:ext cx="7967662" cy="865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965" name="Object 21"/>
          <p:cNvGraphicFramePr>
            <a:graphicFrameLocks noChangeAspect="1"/>
          </p:cNvGraphicFramePr>
          <p:nvPr/>
        </p:nvGraphicFramePr>
        <p:xfrm>
          <a:off x="468313" y="1725613"/>
          <a:ext cx="4765675" cy="901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5" imgW="2463800" imgH="469900" progId="Equation.3">
                  <p:embed/>
                </p:oleObj>
              </mc:Choice>
              <mc:Fallback>
                <p:oleObj name="数式" r:id="rId5" imgW="2463800" imgH="469900" progId="Equation.3">
                  <p:embed/>
                  <p:pic>
                    <p:nvPicPr>
                      <p:cNvPr id="40965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8313" y="1725613"/>
                        <a:ext cx="4765675" cy="901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966" name="Object 23"/>
          <p:cNvGraphicFramePr>
            <a:graphicFrameLocks noChangeAspect="1"/>
          </p:cNvGraphicFramePr>
          <p:nvPr/>
        </p:nvGraphicFramePr>
        <p:xfrm>
          <a:off x="468313" y="2771775"/>
          <a:ext cx="6200775" cy="441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7" imgW="3213100" imgH="228600" progId="Equation.3">
                  <p:embed/>
                </p:oleObj>
              </mc:Choice>
              <mc:Fallback>
                <p:oleObj name="数式" r:id="rId7" imgW="3213100" imgH="228600" progId="Equation.3">
                  <p:embed/>
                  <p:pic>
                    <p:nvPicPr>
                      <p:cNvPr id="40966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8313" y="2771775"/>
                        <a:ext cx="6200775" cy="441325"/>
                      </a:xfrm>
                      <a:prstGeom prst="rect">
                        <a:avLst/>
                      </a:prstGeom>
                      <a:noFill/>
                      <a:ln w="38100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967" name="テキスト ボックス 29"/>
          <p:cNvSpPr txBox="1">
            <a:spLocks noChangeArrowheads="1"/>
          </p:cNvSpPr>
          <p:nvPr/>
        </p:nvSpPr>
        <p:spPr bwMode="auto">
          <a:xfrm>
            <a:off x="636588" y="433650"/>
            <a:ext cx="8207375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Wingdings" panose="05000000000000000000" pitchFamily="2" charset="2"/>
              <a:buChar char="l"/>
              <a:defRPr kumimoji="1" sz="3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Wingdings" panose="05000000000000000000" pitchFamily="2" charset="2"/>
              <a:buChar char="l"/>
              <a:defRPr kumimoji="1" sz="2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Wingdings" panose="05000000000000000000" pitchFamily="2" charset="2"/>
              <a:buChar char="l"/>
              <a:defRPr kumimoji="1" sz="2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 b="0" u="sng" dirty="0">
                <a:latin typeface="Arial Black" panose="020B0A04020102020204" pitchFamily="34" charset="0"/>
                <a:ea typeface="HGP創英角ｺﾞｼｯｸUB" panose="020B0900000000000000" pitchFamily="50" charset="-128"/>
              </a:rPr>
              <a:t>Convolution of the Jorgensen function with the Heaviside’s step function</a:t>
            </a:r>
            <a:endParaRPr lang="ja-JP" altLang="en-US" sz="2800" b="0" u="sng" dirty="0">
              <a:latin typeface="Arial Black" panose="020B0A04020102020204" pitchFamily="34" charset="0"/>
              <a:ea typeface="HGP創英角ｺﾞｼｯｸUB" panose="020B0900000000000000" pitchFamily="50" charset="-128"/>
            </a:endParaRPr>
          </a:p>
        </p:txBody>
      </p:sp>
      <p:graphicFrame>
        <p:nvGraphicFramePr>
          <p:cNvPr id="40968" name="Object 13"/>
          <p:cNvGraphicFramePr>
            <a:graphicFrameLocks noChangeAspect="1"/>
          </p:cNvGraphicFramePr>
          <p:nvPr/>
        </p:nvGraphicFramePr>
        <p:xfrm>
          <a:off x="6911975" y="4922838"/>
          <a:ext cx="1692275" cy="882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9" imgW="876300" imgH="457200" progId="Equation.3">
                  <p:embed/>
                </p:oleObj>
              </mc:Choice>
              <mc:Fallback>
                <p:oleObj name="数式" r:id="rId9" imgW="876300" imgH="457200" progId="Equation.3">
                  <p:embed/>
                  <p:pic>
                    <p:nvPicPr>
                      <p:cNvPr id="40968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11975" y="4922838"/>
                        <a:ext cx="1692275" cy="882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969" name="テキスト ボックス 30"/>
          <p:cNvSpPr txBox="1">
            <a:spLocks noChangeArrowheads="1"/>
          </p:cNvSpPr>
          <p:nvPr/>
        </p:nvSpPr>
        <p:spPr bwMode="auto">
          <a:xfrm>
            <a:off x="468313" y="3429000"/>
            <a:ext cx="74168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Wingdings" panose="05000000000000000000" pitchFamily="2" charset="2"/>
              <a:buChar char="l"/>
              <a:defRPr kumimoji="1" sz="3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Wingdings" panose="05000000000000000000" pitchFamily="2" charset="2"/>
              <a:buChar char="l"/>
              <a:defRPr kumimoji="1" sz="2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Wingdings" panose="05000000000000000000" pitchFamily="2" charset="2"/>
              <a:buChar char="l"/>
              <a:defRPr kumimoji="1" sz="2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 b="0" u="sng" dirty="0">
                <a:latin typeface="Arial Black" panose="020B0A04020102020204" pitchFamily="34" charset="0"/>
                <a:ea typeface="HGP創英角ｺﾞｼｯｸUB" panose="020B0900000000000000" pitchFamily="50" charset="-128"/>
              </a:rPr>
              <a:t>Jorgensen</a:t>
            </a:r>
            <a:r>
              <a:rPr lang="ja-JP" altLang="en-US" sz="2000" b="0" u="sng" dirty="0">
                <a:latin typeface="Arial Black" panose="020B0A04020102020204" pitchFamily="34" charset="0"/>
                <a:ea typeface="HGP創英角ｺﾞｼｯｸUB" panose="020B0900000000000000" pitchFamily="50" charset="-128"/>
              </a:rPr>
              <a:t> </a:t>
            </a:r>
            <a:r>
              <a:rPr lang="en-US" altLang="ja-JP" sz="2000" b="0" u="sng" dirty="0">
                <a:latin typeface="Arial Black" panose="020B0A04020102020204" pitchFamily="34" charset="0"/>
                <a:ea typeface="HGP創英角ｺﾞｼｯｸUB" panose="020B0900000000000000" pitchFamily="50" charset="-128"/>
              </a:rPr>
              <a:t>type Bragg edge profile function</a:t>
            </a:r>
            <a:endParaRPr lang="ja-JP" altLang="en-US" sz="2000" b="0" u="sng" dirty="0">
              <a:latin typeface="Arial Black" panose="020B0A04020102020204" pitchFamily="34" charset="0"/>
              <a:ea typeface="HGP創英角ｺﾞｼｯｸUB" panose="020B0900000000000000" pitchFamily="50" charset="-128"/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88D3C-F6BC-476C-BE8C-D8C2C2735E48}" type="slidenum">
              <a:rPr lang="ja-JP" altLang="en-US" smtClean="0"/>
              <a:pPr/>
              <a:t>2</a:t>
            </a:fld>
            <a:endParaRPr lang="ja-JP" altLang="en-US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C90B4F59-8DF2-7632-0501-D9BC3FB9C8EE}"/>
              </a:ext>
            </a:extLst>
          </p:cNvPr>
          <p:cNvSpPr txBox="1"/>
          <p:nvPr/>
        </p:nvSpPr>
        <p:spPr>
          <a:xfrm>
            <a:off x="636588" y="5982888"/>
            <a:ext cx="6470489" cy="304263"/>
          </a:xfrm>
          <a:prstGeom prst="rect">
            <a:avLst/>
          </a:prstGeom>
          <a:noFill/>
        </p:spPr>
        <p:txBody>
          <a:bodyPr wrap="none" lIns="0" tIns="27000" rIns="0" bIns="0" rtlCol="0">
            <a:spAutoFit/>
          </a:bodyPr>
          <a:lstStyle/>
          <a:p>
            <a:r>
              <a:rPr kumimoji="1" lang="en-US" altLang="ja-JP" dirty="0">
                <a:solidFill>
                  <a:srgbClr val="0000FF"/>
                </a:solidFill>
                <a:ea typeface="+mj-ea"/>
              </a:rPr>
              <a:t>You can find these mathematical formula in the reference paper.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円/楕円 3"/>
          <p:cNvSpPr>
            <a:spLocks noChangeAspect="1"/>
          </p:cNvSpPr>
          <p:nvPr/>
        </p:nvSpPr>
        <p:spPr>
          <a:xfrm>
            <a:off x="1979613" y="5805488"/>
            <a:ext cx="360362" cy="360362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5" name="円/楕円 4"/>
          <p:cNvSpPr>
            <a:spLocks noChangeAspect="1"/>
          </p:cNvSpPr>
          <p:nvPr/>
        </p:nvSpPr>
        <p:spPr>
          <a:xfrm>
            <a:off x="2627313" y="5805488"/>
            <a:ext cx="360362" cy="360362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6" name="円/楕円 5"/>
          <p:cNvSpPr>
            <a:spLocks noChangeAspect="1"/>
          </p:cNvSpPr>
          <p:nvPr/>
        </p:nvSpPr>
        <p:spPr>
          <a:xfrm>
            <a:off x="3708400" y="5805488"/>
            <a:ext cx="358775" cy="360362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7" name="円/楕円 6"/>
          <p:cNvSpPr>
            <a:spLocks noChangeAspect="1"/>
          </p:cNvSpPr>
          <p:nvPr/>
        </p:nvSpPr>
        <p:spPr>
          <a:xfrm>
            <a:off x="5508625" y="5805488"/>
            <a:ext cx="358775" cy="360362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8" name="円/楕円 7"/>
          <p:cNvSpPr>
            <a:spLocks noChangeAspect="1"/>
          </p:cNvSpPr>
          <p:nvPr/>
        </p:nvSpPr>
        <p:spPr>
          <a:xfrm>
            <a:off x="7596188" y="5805488"/>
            <a:ext cx="360362" cy="360362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9" name="円/楕円 8"/>
          <p:cNvSpPr>
            <a:spLocks noChangeAspect="1"/>
          </p:cNvSpPr>
          <p:nvPr/>
        </p:nvSpPr>
        <p:spPr>
          <a:xfrm>
            <a:off x="8316913" y="5516563"/>
            <a:ext cx="358775" cy="360362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0" name="円/楕円 9"/>
          <p:cNvSpPr>
            <a:spLocks noChangeAspect="1"/>
          </p:cNvSpPr>
          <p:nvPr/>
        </p:nvSpPr>
        <p:spPr>
          <a:xfrm>
            <a:off x="6156325" y="5516563"/>
            <a:ext cx="360363" cy="360362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graphicFrame>
        <p:nvGraphicFramePr>
          <p:cNvPr id="39947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3291401"/>
              </p:ext>
            </p:extLst>
          </p:nvPr>
        </p:nvGraphicFramePr>
        <p:xfrm>
          <a:off x="966774" y="1326625"/>
          <a:ext cx="7342188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3" imgW="3797300" imgH="444500" progId="Equation.3">
                  <p:embed/>
                </p:oleObj>
              </mc:Choice>
              <mc:Fallback>
                <p:oleObj name="数式" r:id="rId3" imgW="3797300" imgH="444500" progId="Equation.3">
                  <p:embed/>
                  <p:pic>
                    <p:nvPicPr>
                      <p:cNvPr id="39947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66774" y="1326625"/>
                        <a:ext cx="7342188" cy="863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948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13048064"/>
              </p:ext>
            </p:extLst>
          </p:nvPr>
        </p:nvGraphicFramePr>
        <p:xfrm>
          <a:off x="531799" y="2733150"/>
          <a:ext cx="3771900" cy="790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5" imgW="1954951" imgH="406224" progId="Equation.3">
                  <p:embed/>
                </p:oleObj>
              </mc:Choice>
              <mc:Fallback>
                <p:oleObj name="数式" r:id="rId5" imgW="1954951" imgH="406224" progId="Equation.3">
                  <p:embed/>
                  <p:pic>
                    <p:nvPicPr>
                      <p:cNvPr id="39948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1799" y="2733150"/>
                        <a:ext cx="3771900" cy="790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949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23593554"/>
              </p:ext>
            </p:extLst>
          </p:nvPr>
        </p:nvGraphicFramePr>
        <p:xfrm>
          <a:off x="549262" y="3668188"/>
          <a:ext cx="3754437" cy="792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7" imgW="1943100" imgH="406400" progId="Equation.3">
                  <p:embed/>
                </p:oleObj>
              </mc:Choice>
              <mc:Fallback>
                <p:oleObj name="数式" r:id="rId7" imgW="1943100" imgH="406400" progId="Equation.3">
                  <p:embed/>
                  <p:pic>
                    <p:nvPicPr>
                      <p:cNvPr id="39949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9262" y="3668188"/>
                        <a:ext cx="3754437" cy="792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950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23609142"/>
              </p:ext>
            </p:extLst>
          </p:nvPr>
        </p:nvGraphicFramePr>
        <p:xfrm>
          <a:off x="4930762" y="2622025"/>
          <a:ext cx="3017837" cy="901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9" imgW="1562100" imgH="469900" progId="Equation.3">
                  <p:embed/>
                </p:oleObj>
              </mc:Choice>
              <mc:Fallback>
                <p:oleObj name="数式" r:id="rId9" imgW="1562100" imgH="469900" progId="Equation.3">
                  <p:embed/>
                  <p:pic>
                    <p:nvPicPr>
                      <p:cNvPr id="3995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30762" y="2622025"/>
                        <a:ext cx="3017837" cy="901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951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54543443"/>
              </p:ext>
            </p:extLst>
          </p:nvPr>
        </p:nvGraphicFramePr>
        <p:xfrm>
          <a:off x="4930762" y="3668188"/>
          <a:ext cx="2998787" cy="901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11" imgW="1549400" imgH="469900" progId="Equation.3">
                  <p:embed/>
                </p:oleObj>
              </mc:Choice>
              <mc:Fallback>
                <p:oleObj name="数式" r:id="rId11" imgW="1549400" imgH="469900" progId="Equation.3">
                  <p:embed/>
                  <p:pic>
                    <p:nvPicPr>
                      <p:cNvPr id="39951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30762" y="3668188"/>
                        <a:ext cx="2998787" cy="901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952" name="Object 15"/>
          <p:cNvGraphicFramePr>
            <a:graphicFrameLocks noChangeAspect="1"/>
          </p:cNvGraphicFramePr>
          <p:nvPr/>
        </p:nvGraphicFramePr>
        <p:xfrm>
          <a:off x="1042988" y="5616575"/>
          <a:ext cx="3533775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13" imgW="1828800" imgH="292100" progId="Equation.3">
                  <p:embed/>
                </p:oleObj>
              </mc:Choice>
              <mc:Fallback>
                <p:oleObj name="数式" r:id="rId13" imgW="1828800" imgH="292100" progId="Equation.3">
                  <p:embed/>
                  <p:pic>
                    <p:nvPicPr>
                      <p:cNvPr id="39952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2988" y="5616575"/>
                        <a:ext cx="3533775" cy="571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953" name="Object 17"/>
          <p:cNvGraphicFramePr>
            <a:graphicFrameLocks noChangeAspect="1"/>
          </p:cNvGraphicFramePr>
          <p:nvPr/>
        </p:nvGraphicFramePr>
        <p:xfrm>
          <a:off x="4721225" y="5516563"/>
          <a:ext cx="1931988" cy="865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15" imgW="1002865" imgH="444307" progId="Equation.3">
                  <p:embed/>
                </p:oleObj>
              </mc:Choice>
              <mc:Fallback>
                <p:oleObj name="数式" r:id="rId15" imgW="1002865" imgH="444307" progId="Equation.3">
                  <p:embed/>
                  <p:pic>
                    <p:nvPicPr>
                      <p:cNvPr id="39953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1225" y="5516563"/>
                        <a:ext cx="1931988" cy="865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954" name="Object 19"/>
          <p:cNvGraphicFramePr>
            <a:graphicFrameLocks noChangeAspect="1"/>
          </p:cNvGraphicFramePr>
          <p:nvPr/>
        </p:nvGraphicFramePr>
        <p:xfrm>
          <a:off x="6840538" y="5516563"/>
          <a:ext cx="1931987" cy="865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17" imgW="1002865" imgH="444307" progId="Equation.3">
                  <p:embed/>
                </p:oleObj>
              </mc:Choice>
              <mc:Fallback>
                <p:oleObj name="数式" r:id="rId17" imgW="1002865" imgH="444307" progId="Equation.3">
                  <p:embed/>
                  <p:pic>
                    <p:nvPicPr>
                      <p:cNvPr id="39954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40538" y="5516563"/>
                        <a:ext cx="1931987" cy="865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9955" name="テキスト ボックス 28"/>
          <p:cNvSpPr txBox="1">
            <a:spLocks noChangeArrowheads="1"/>
          </p:cNvSpPr>
          <p:nvPr/>
        </p:nvSpPr>
        <p:spPr bwMode="auto">
          <a:xfrm>
            <a:off x="328146" y="290525"/>
            <a:ext cx="848770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>
              <a:spcBef>
                <a:spcPct val="0"/>
              </a:spcBef>
              <a:buFontTx/>
              <a:buNone/>
              <a:defRPr kumimoji="1" sz="2800" b="0" u="sng">
                <a:latin typeface="Arial Black" panose="020B0A04020102020204" pitchFamily="34" charset="0"/>
                <a:ea typeface="HGP創英角ｺﾞｼｯｸUB" panose="020B0900000000000000" pitchFamily="50" charset="-128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Wingdings" panose="05000000000000000000" pitchFamily="2" charset="2"/>
              <a:buChar char="l"/>
              <a:defRPr kumimoji="1" sz="2500"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Wingdings" panose="05000000000000000000" pitchFamily="2" charset="2"/>
              <a:buChar char="l"/>
              <a:defRPr kumimoji="1" sz="2500"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Wingdings" panose="05000000000000000000" pitchFamily="2" charset="2"/>
              <a:buChar char="l"/>
              <a:defRPr kumimoji="1" sz="2000"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Wingdings" panose="05000000000000000000" pitchFamily="2" charset="2"/>
              <a:buChar char="l"/>
              <a:defRPr kumimoji="1" sz="2000"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l"/>
              <a:defRPr kumimoji="1" sz="2000"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l"/>
              <a:defRPr kumimoji="1" sz="2000"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l"/>
              <a:defRPr kumimoji="1" sz="2000"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l"/>
              <a:defRPr kumimoji="1" sz="2000"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9pPr>
          </a:lstStyle>
          <a:p>
            <a:r>
              <a:rPr lang="en-US" altLang="ja-JP" dirty="0"/>
              <a:t>Jorgensen</a:t>
            </a:r>
            <a:r>
              <a:rPr lang="ja-JP" altLang="en-US" dirty="0"/>
              <a:t> </a:t>
            </a:r>
            <a:r>
              <a:rPr lang="en-US" altLang="ja-JP" dirty="0"/>
              <a:t>function for TOF diffractometry</a:t>
            </a:r>
            <a:endParaRPr lang="ja-JP" altLang="en-US" dirty="0"/>
          </a:p>
        </p:txBody>
      </p:sp>
      <p:sp>
        <p:nvSpPr>
          <p:cNvPr id="39956" name="テキスト ボックス 28"/>
          <p:cNvSpPr txBox="1">
            <a:spLocks noChangeArrowheads="1"/>
          </p:cNvSpPr>
          <p:nvPr/>
        </p:nvSpPr>
        <p:spPr bwMode="auto">
          <a:xfrm>
            <a:off x="468313" y="5229225"/>
            <a:ext cx="86756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Wingdings" panose="05000000000000000000" pitchFamily="2" charset="2"/>
              <a:buChar char="l"/>
              <a:defRPr kumimoji="1" sz="3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Wingdings" panose="05000000000000000000" pitchFamily="2" charset="2"/>
              <a:buChar char="l"/>
              <a:defRPr kumimoji="1" sz="2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Wingdings" panose="05000000000000000000" pitchFamily="2" charset="2"/>
              <a:buChar char="l"/>
              <a:defRPr kumimoji="1" sz="2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 b="0" u="sng">
                <a:latin typeface="Arial Black" panose="020B0A04020102020204" pitchFamily="34" charset="0"/>
                <a:ea typeface="HGP創英角ｺﾞｼｯｸUB" panose="020B0900000000000000" pitchFamily="50" charset="-128"/>
              </a:rPr>
              <a:t>Broadening parameters</a:t>
            </a:r>
            <a:endParaRPr lang="ja-JP" altLang="en-US" sz="2000" b="0" u="sng">
              <a:latin typeface="Arial Black" panose="020B0A04020102020204" pitchFamily="34" charset="0"/>
              <a:ea typeface="HGP創英角ｺﾞｼｯｸUB" panose="020B0900000000000000" pitchFamily="50" charset="-128"/>
            </a:endParaRPr>
          </a:p>
        </p:txBody>
      </p:sp>
      <p:sp>
        <p:nvSpPr>
          <p:cNvPr id="39957" name="テキスト ボックス 18"/>
          <p:cNvSpPr txBox="1">
            <a:spLocks noChangeArrowheads="1"/>
          </p:cNvSpPr>
          <p:nvPr/>
        </p:nvSpPr>
        <p:spPr bwMode="auto">
          <a:xfrm>
            <a:off x="1042988" y="6308725"/>
            <a:ext cx="352901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Wingdings" panose="05000000000000000000" pitchFamily="2" charset="2"/>
              <a:buChar char="l"/>
              <a:defRPr kumimoji="1" sz="3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Wingdings" panose="05000000000000000000" pitchFamily="2" charset="2"/>
              <a:buChar char="l"/>
              <a:defRPr kumimoji="1" sz="2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Wingdings" panose="05000000000000000000" pitchFamily="2" charset="2"/>
              <a:buChar char="l"/>
              <a:defRPr kumimoji="1" sz="2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1800" b="0">
                <a:solidFill>
                  <a:srgbClr val="000000"/>
                </a:solidFill>
              </a:rPr>
              <a:t>width</a:t>
            </a:r>
            <a:endParaRPr lang="ja-JP" altLang="en-US" sz="1800" b="0">
              <a:solidFill>
                <a:srgbClr val="000000"/>
              </a:solidFill>
            </a:endParaRPr>
          </a:p>
        </p:txBody>
      </p:sp>
      <p:sp>
        <p:nvSpPr>
          <p:cNvPr id="39958" name="テキスト ボックス 18"/>
          <p:cNvSpPr txBox="1">
            <a:spLocks noChangeArrowheads="1"/>
          </p:cNvSpPr>
          <p:nvPr/>
        </p:nvSpPr>
        <p:spPr bwMode="auto">
          <a:xfrm>
            <a:off x="4716463" y="6308725"/>
            <a:ext cx="187166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Wingdings" panose="05000000000000000000" pitchFamily="2" charset="2"/>
              <a:buChar char="l"/>
              <a:defRPr kumimoji="1" sz="3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Wingdings" panose="05000000000000000000" pitchFamily="2" charset="2"/>
              <a:buChar char="l"/>
              <a:defRPr kumimoji="1" sz="2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Wingdings" panose="05000000000000000000" pitchFamily="2" charset="2"/>
              <a:buChar char="l"/>
              <a:defRPr kumimoji="1" sz="2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1800" b="0">
                <a:solidFill>
                  <a:srgbClr val="000000"/>
                </a:solidFill>
              </a:rPr>
              <a:t>rise</a:t>
            </a:r>
            <a:endParaRPr lang="ja-JP" altLang="en-US" sz="1800" b="0">
              <a:solidFill>
                <a:srgbClr val="000000"/>
              </a:solidFill>
            </a:endParaRPr>
          </a:p>
        </p:txBody>
      </p:sp>
      <p:sp>
        <p:nvSpPr>
          <p:cNvPr id="39959" name="テキスト ボックス 18"/>
          <p:cNvSpPr txBox="1">
            <a:spLocks noChangeArrowheads="1"/>
          </p:cNvSpPr>
          <p:nvPr/>
        </p:nvSpPr>
        <p:spPr bwMode="auto">
          <a:xfrm>
            <a:off x="6877050" y="6308725"/>
            <a:ext cx="187166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Wingdings" panose="05000000000000000000" pitchFamily="2" charset="2"/>
              <a:buChar char="l"/>
              <a:defRPr kumimoji="1" sz="3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Wingdings" panose="05000000000000000000" pitchFamily="2" charset="2"/>
              <a:buChar char="l"/>
              <a:defRPr kumimoji="1" sz="2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Wingdings" panose="05000000000000000000" pitchFamily="2" charset="2"/>
              <a:buChar char="l"/>
              <a:defRPr kumimoji="1" sz="2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1800" b="0" dirty="0">
                <a:solidFill>
                  <a:srgbClr val="000000"/>
                </a:solidFill>
              </a:rPr>
              <a:t>decay</a:t>
            </a:r>
            <a:endParaRPr lang="ja-JP" altLang="en-US" sz="1800" b="0" dirty="0">
              <a:solidFill>
                <a:srgbClr val="000000"/>
              </a:solidFill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88D3C-F6BC-476C-BE8C-D8C2C2735E48}" type="slidenum">
              <a:rPr lang="ja-JP" altLang="en-US" smtClean="0"/>
              <a:pPr/>
              <a:t>3</a:t>
            </a:fld>
            <a:endParaRPr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69DC1E8-26E7-08B1-469E-82AC0346C26A}"/>
              </a:ext>
            </a:extLst>
          </p:cNvPr>
          <p:cNvSpPr txBox="1"/>
          <p:nvPr/>
        </p:nvSpPr>
        <p:spPr>
          <a:xfrm>
            <a:off x="1209878" y="873019"/>
            <a:ext cx="6871881" cy="304263"/>
          </a:xfrm>
          <a:prstGeom prst="rect">
            <a:avLst/>
          </a:prstGeom>
          <a:noFill/>
        </p:spPr>
        <p:txBody>
          <a:bodyPr wrap="none" lIns="0" tIns="27000" rIns="0" bIns="0" rtlCol="0">
            <a:spAutoFit/>
          </a:bodyPr>
          <a:lstStyle/>
          <a:p>
            <a:r>
              <a:rPr kumimoji="1" lang="en-US" altLang="ja-JP" dirty="0">
                <a:solidFill>
                  <a:srgbClr val="0000FF"/>
                </a:solidFill>
                <a:ea typeface="+mj-ea"/>
              </a:rPr>
              <a:t>You can also find these mathematical formula in the reference paper.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072F3C0C-44DC-FADF-52AC-B4B07F711F65}"/>
              </a:ext>
            </a:extLst>
          </p:cNvPr>
          <p:cNvSpPr txBox="1"/>
          <p:nvPr/>
        </p:nvSpPr>
        <p:spPr>
          <a:xfrm>
            <a:off x="1074706" y="4888042"/>
            <a:ext cx="7356822" cy="304263"/>
          </a:xfrm>
          <a:prstGeom prst="rect">
            <a:avLst/>
          </a:prstGeom>
          <a:noFill/>
        </p:spPr>
        <p:txBody>
          <a:bodyPr wrap="none" lIns="0" tIns="27000" rIns="0" bIns="0" rtlCol="0">
            <a:spAutoFit/>
          </a:bodyPr>
          <a:lstStyle/>
          <a:p>
            <a:r>
              <a:rPr kumimoji="1" lang="en-US" altLang="ja-JP" dirty="0">
                <a:solidFill>
                  <a:srgbClr val="0000FF"/>
                </a:solidFill>
                <a:ea typeface="+mj-ea"/>
              </a:rPr>
              <a:t>But you may not find these mathematical formula in the reference paper.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>
            <a:extLst>
              <a:ext uri="{FF2B5EF4-FFF2-40B4-BE49-F238E27FC236}">
                <a16:creationId xmlns:a16="http://schemas.microsoft.com/office/drawing/2014/main" id="{5D0CCACD-FC19-ADCC-5A1E-1540DBE604C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18439"/>
            <a:ext cx="5974080" cy="4130309"/>
          </a:xfrm>
          <a:prstGeom prst="rect">
            <a:avLst/>
          </a:prstGeom>
        </p:spPr>
      </p:pic>
      <p:cxnSp>
        <p:nvCxnSpPr>
          <p:cNvPr id="14" name="直線矢印コネクタ 13">
            <a:extLst>
              <a:ext uri="{FF2B5EF4-FFF2-40B4-BE49-F238E27FC236}">
                <a16:creationId xmlns:a16="http://schemas.microsoft.com/office/drawing/2014/main" id="{9931C8E4-54A3-5B78-012A-BE36293DBBDF}"/>
              </a:ext>
            </a:extLst>
          </p:cNvPr>
          <p:cNvCxnSpPr>
            <a:cxnSpLocks/>
            <a:stCxn id="15" idx="1"/>
          </p:cNvCxnSpPr>
          <p:nvPr/>
        </p:nvCxnSpPr>
        <p:spPr>
          <a:xfrm flipH="1">
            <a:off x="2016101" y="1626443"/>
            <a:ext cx="330905" cy="0"/>
          </a:xfrm>
          <a:prstGeom prst="straightConnector1">
            <a:avLst/>
          </a:prstGeom>
          <a:ln w="12700">
            <a:solidFill>
              <a:srgbClr val="FF0000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C31D8D69-992C-80FE-011C-DEDF72A32603}"/>
              </a:ext>
            </a:extLst>
          </p:cNvPr>
          <p:cNvSpPr txBox="1"/>
          <p:nvPr/>
        </p:nvSpPr>
        <p:spPr>
          <a:xfrm>
            <a:off x="2347006" y="1532020"/>
            <a:ext cx="3816750" cy="188846"/>
          </a:xfrm>
          <a:prstGeom prst="rect">
            <a:avLst/>
          </a:prstGeom>
          <a:noFill/>
        </p:spPr>
        <p:txBody>
          <a:bodyPr wrap="none" lIns="0" tIns="27000" rIns="0" bIns="0" rtlCol="0">
            <a:spAutoFit/>
          </a:bodyPr>
          <a:lstStyle>
            <a:defPPr>
              <a:defRPr lang="en-US"/>
            </a:defPPr>
            <a:lvl1pPr>
              <a:defRPr kumimoji="1" sz="1400">
                <a:latin typeface="+mj-ea"/>
                <a:ea typeface="+mj-ea"/>
              </a:defRPr>
            </a:lvl1pPr>
          </a:lstStyle>
          <a:p>
            <a:r>
              <a:rPr lang="en-US" altLang="ja-JP" sz="1050" dirty="0">
                <a:latin typeface="+mn-lt"/>
              </a:rPr>
              <a:t>This is the only one that is not a flag for refinement. Basically on.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34BBF9D0-BBDF-0036-5D14-AEFC824934E1}"/>
              </a:ext>
            </a:extLst>
          </p:cNvPr>
          <p:cNvSpPr txBox="1"/>
          <p:nvPr/>
        </p:nvSpPr>
        <p:spPr>
          <a:xfrm>
            <a:off x="3928820" y="2227625"/>
            <a:ext cx="2713884" cy="188846"/>
          </a:xfrm>
          <a:prstGeom prst="rect">
            <a:avLst/>
          </a:prstGeom>
          <a:solidFill>
            <a:schemeClr val="bg1">
              <a:alpha val="70000"/>
            </a:schemeClr>
          </a:solidFill>
        </p:spPr>
        <p:txBody>
          <a:bodyPr wrap="none" lIns="0" tIns="27000" rIns="0" bIns="0" rtlCol="0">
            <a:spAutoFit/>
          </a:bodyPr>
          <a:lstStyle>
            <a:defPPr>
              <a:defRPr lang="en-US"/>
            </a:defPPr>
            <a:lvl1pPr>
              <a:defRPr kumimoji="1" sz="1400">
                <a:latin typeface="+mj-ea"/>
                <a:ea typeface="+mj-ea"/>
              </a:defRPr>
            </a:lvl1pPr>
          </a:lstStyle>
          <a:p>
            <a:r>
              <a:rPr lang="en-US" altLang="ja-JP" sz="1050" dirty="0">
                <a:latin typeface="+mn-lt"/>
              </a:rPr>
              <a:t>Refine after the lattice constant close enough.</a:t>
            </a:r>
          </a:p>
        </p:txBody>
      </p:sp>
      <p:cxnSp>
        <p:nvCxnSpPr>
          <p:cNvPr id="11" name="直線矢印コネクタ 10">
            <a:extLst>
              <a:ext uri="{FF2B5EF4-FFF2-40B4-BE49-F238E27FC236}">
                <a16:creationId xmlns:a16="http://schemas.microsoft.com/office/drawing/2014/main" id="{F7C93C40-3530-E30F-5819-3F3D8BC0AB4E}"/>
              </a:ext>
            </a:extLst>
          </p:cNvPr>
          <p:cNvCxnSpPr>
            <a:cxnSpLocks/>
          </p:cNvCxnSpPr>
          <p:nvPr/>
        </p:nvCxnSpPr>
        <p:spPr>
          <a:xfrm>
            <a:off x="3643706" y="2322048"/>
            <a:ext cx="285113" cy="0"/>
          </a:xfrm>
          <a:prstGeom prst="straightConnector1">
            <a:avLst/>
          </a:prstGeom>
          <a:ln w="12700">
            <a:solidFill>
              <a:srgbClr val="FF0000"/>
            </a:solidFill>
            <a:headEnd type="arrow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38A493A7-3D28-EF1D-17F2-E45E5592DA0F}"/>
              </a:ext>
            </a:extLst>
          </p:cNvPr>
          <p:cNvSpPr txBox="1"/>
          <p:nvPr/>
        </p:nvSpPr>
        <p:spPr>
          <a:xfrm>
            <a:off x="4148048" y="1856099"/>
            <a:ext cx="3351880" cy="188846"/>
          </a:xfrm>
          <a:prstGeom prst="rect">
            <a:avLst/>
          </a:prstGeom>
          <a:solidFill>
            <a:schemeClr val="bg1">
              <a:alpha val="70000"/>
            </a:schemeClr>
          </a:solidFill>
        </p:spPr>
        <p:txBody>
          <a:bodyPr wrap="none" lIns="0" tIns="27000" rIns="0" bIns="0" rtlCol="0">
            <a:spAutoFit/>
          </a:bodyPr>
          <a:lstStyle>
            <a:defPPr>
              <a:defRPr lang="en-US"/>
            </a:defPPr>
            <a:lvl1pPr>
              <a:defRPr kumimoji="1" sz="1400">
                <a:latin typeface="+mj-ea"/>
                <a:ea typeface="+mj-ea"/>
              </a:defRPr>
            </a:lvl1pPr>
          </a:lstStyle>
          <a:p>
            <a:r>
              <a:rPr lang="en-US" altLang="ja-JP" sz="1050" dirty="0">
                <a:latin typeface="+mn-lt"/>
              </a:rPr>
              <a:t>There is no need to be wastefully wide. About this much.</a:t>
            </a:r>
          </a:p>
        </p:txBody>
      </p:sp>
      <p:cxnSp>
        <p:nvCxnSpPr>
          <p:cNvPr id="25" name="直線矢印コネクタ 24">
            <a:extLst>
              <a:ext uri="{FF2B5EF4-FFF2-40B4-BE49-F238E27FC236}">
                <a16:creationId xmlns:a16="http://schemas.microsoft.com/office/drawing/2014/main" id="{5766B2A0-881C-CA79-0BC2-86A96437B97B}"/>
              </a:ext>
            </a:extLst>
          </p:cNvPr>
          <p:cNvCxnSpPr>
            <a:cxnSpLocks/>
          </p:cNvCxnSpPr>
          <p:nvPr/>
        </p:nvCxnSpPr>
        <p:spPr>
          <a:xfrm>
            <a:off x="3567693" y="1950522"/>
            <a:ext cx="580357" cy="0"/>
          </a:xfrm>
          <a:prstGeom prst="straightConnector1">
            <a:avLst/>
          </a:prstGeom>
          <a:ln w="12700">
            <a:solidFill>
              <a:srgbClr val="FF0000"/>
            </a:solidFill>
            <a:headEnd type="arrow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線矢印コネクタ 26">
            <a:extLst>
              <a:ext uri="{FF2B5EF4-FFF2-40B4-BE49-F238E27FC236}">
                <a16:creationId xmlns:a16="http://schemas.microsoft.com/office/drawing/2014/main" id="{29B78942-F0E8-4147-3373-E486B9E83EAC}"/>
              </a:ext>
            </a:extLst>
          </p:cNvPr>
          <p:cNvCxnSpPr>
            <a:cxnSpLocks/>
            <a:stCxn id="28" idx="1"/>
          </p:cNvCxnSpPr>
          <p:nvPr/>
        </p:nvCxnSpPr>
        <p:spPr>
          <a:xfrm flipH="1">
            <a:off x="2458387" y="416277"/>
            <a:ext cx="831602" cy="123369"/>
          </a:xfrm>
          <a:prstGeom prst="straightConnector1">
            <a:avLst/>
          </a:prstGeom>
          <a:ln w="12700">
            <a:solidFill>
              <a:srgbClr val="FF0000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FBA5302D-B3D2-8738-6CFE-D96C7D096DDC}"/>
              </a:ext>
            </a:extLst>
          </p:cNvPr>
          <p:cNvSpPr txBox="1"/>
          <p:nvPr/>
        </p:nvSpPr>
        <p:spPr>
          <a:xfrm>
            <a:off x="3289989" y="160271"/>
            <a:ext cx="3672000" cy="512012"/>
          </a:xfrm>
          <a:prstGeom prst="rect">
            <a:avLst/>
          </a:prstGeom>
          <a:solidFill>
            <a:schemeClr val="bg1">
              <a:alpha val="70000"/>
            </a:schemeClr>
          </a:solidFill>
        </p:spPr>
        <p:txBody>
          <a:bodyPr wrap="square" lIns="0" tIns="27000" rIns="0" bIns="0" rtlCol="0">
            <a:spAutoFit/>
          </a:bodyPr>
          <a:lstStyle>
            <a:defPPr>
              <a:defRPr lang="en-US"/>
            </a:defPPr>
            <a:lvl1pPr>
              <a:defRPr kumimoji="1" sz="1400">
                <a:latin typeface="+mj-ea"/>
                <a:ea typeface="+mj-ea"/>
              </a:defRPr>
            </a:lvl1pPr>
          </a:lstStyle>
          <a:p>
            <a:r>
              <a:rPr lang="en-US" altLang="ja-JP" sz="1050" dirty="0">
                <a:latin typeface="+mn-lt"/>
              </a:rPr>
              <a:t>“Decoupled” has to be selected for BL10 and BL22 at J-PARC. If you make a mistake, the parameters will change by a factor of 10.</a:t>
            </a:r>
          </a:p>
        </p:txBody>
      </p:sp>
      <p:sp>
        <p:nvSpPr>
          <p:cNvPr id="2" name="矢印: 下 1">
            <a:extLst>
              <a:ext uri="{FF2B5EF4-FFF2-40B4-BE49-F238E27FC236}">
                <a16:creationId xmlns:a16="http://schemas.microsoft.com/office/drawing/2014/main" id="{6E81558B-07FB-C764-FAE7-5090F43EDF51}"/>
              </a:ext>
            </a:extLst>
          </p:cNvPr>
          <p:cNvSpPr/>
          <p:nvPr/>
        </p:nvSpPr>
        <p:spPr>
          <a:xfrm>
            <a:off x="3113157" y="1080000"/>
            <a:ext cx="216583" cy="241533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en-US" sz="1350"/>
          </a:p>
        </p:txBody>
      </p:sp>
      <p:sp>
        <p:nvSpPr>
          <p:cNvPr id="5" name="四角形: 角を丸くする 4">
            <a:extLst>
              <a:ext uri="{FF2B5EF4-FFF2-40B4-BE49-F238E27FC236}">
                <a16:creationId xmlns:a16="http://schemas.microsoft.com/office/drawing/2014/main" id="{DE695E23-F3B8-E225-D3B4-911B9BC8A0FB}"/>
              </a:ext>
            </a:extLst>
          </p:cNvPr>
          <p:cNvSpPr/>
          <p:nvPr/>
        </p:nvSpPr>
        <p:spPr>
          <a:xfrm>
            <a:off x="556591" y="1532020"/>
            <a:ext cx="1335819" cy="188836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円/楕円 3">
            <a:extLst>
              <a:ext uri="{FF2B5EF4-FFF2-40B4-BE49-F238E27FC236}">
                <a16:creationId xmlns:a16="http://schemas.microsoft.com/office/drawing/2014/main" id="{BBB2F304-EA4C-B7CB-C557-B4E37669F142}"/>
              </a:ext>
            </a:extLst>
          </p:cNvPr>
          <p:cNvSpPr>
            <a:spLocks noChangeAspect="1"/>
          </p:cNvSpPr>
          <p:nvPr/>
        </p:nvSpPr>
        <p:spPr>
          <a:xfrm>
            <a:off x="1751014" y="4771818"/>
            <a:ext cx="360362" cy="360362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8" name="円/楕円 4">
            <a:extLst>
              <a:ext uri="{FF2B5EF4-FFF2-40B4-BE49-F238E27FC236}">
                <a16:creationId xmlns:a16="http://schemas.microsoft.com/office/drawing/2014/main" id="{A15E02FC-4D93-14B9-015A-2C8E0A49FF16}"/>
              </a:ext>
            </a:extLst>
          </p:cNvPr>
          <p:cNvSpPr>
            <a:spLocks noChangeAspect="1"/>
          </p:cNvSpPr>
          <p:nvPr/>
        </p:nvSpPr>
        <p:spPr>
          <a:xfrm>
            <a:off x="2398714" y="4771818"/>
            <a:ext cx="360362" cy="360362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9" name="円/楕円 5">
            <a:extLst>
              <a:ext uri="{FF2B5EF4-FFF2-40B4-BE49-F238E27FC236}">
                <a16:creationId xmlns:a16="http://schemas.microsoft.com/office/drawing/2014/main" id="{0C17FBAC-6777-4CE2-3F74-BEEC1FDEC03B}"/>
              </a:ext>
            </a:extLst>
          </p:cNvPr>
          <p:cNvSpPr>
            <a:spLocks noChangeAspect="1"/>
          </p:cNvSpPr>
          <p:nvPr/>
        </p:nvSpPr>
        <p:spPr>
          <a:xfrm>
            <a:off x="3479801" y="4771818"/>
            <a:ext cx="358775" cy="360362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3" name="円/楕円 6">
            <a:extLst>
              <a:ext uri="{FF2B5EF4-FFF2-40B4-BE49-F238E27FC236}">
                <a16:creationId xmlns:a16="http://schemas.microsoft.com/office/drawing/2014/main" id="{D64D512F-0656-8567-CED6-2547C28ADE9F}"/>
              </a:ext>
            </a:extLst>
          </p:cNvPr>
          <p:cNvSpPr>
            <a:spLocks noChangeAspect="1"/>
          </p:cNvSpPr>
          <p:nvPr/>
        </p:nvSpPr>
        <p:spPr>
          <a:xfrm>
            <a:off x="5280026" y="4771818"/>
            <a:ext cx="358775" cy="360362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6" name="円/楕円 7">
            <a:extLst>
              <a:ext uri="{FF2B5EF4-FFF2-40B4-BE49-F238E27FC236}">
                <a16:creationId xmlns:a16="http://schemas.microsoft.com/office/drawing/2014/main" id="{8A9A47EF-DA08-931A-1F1E-CF1E999FB182}"/>
              </a:ext>
            </a:extLst>
          </p:cNvPr>
          <p:cNvSpPr>
            <a:spLocks noChangeAspect="1"/>
          </p:cNvSpPr>
          <p:nvPr/>
        </p:nvSpPr>
        <p:spPr>
          <a:xfrm>
            <a:off x="7367589" y="4771818"/>
            <a:ext cx="360362" cy="360362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8" name="円/楕円 8">
            <a:extLst>
              <a:ext uri="{FF2B5EF4-FFF2-40B4-BE49-F238E27FC236}">
                <a16:creationId xmlns:a16="http://schemas.microsoft.com/office/drawing/2014/main" id="{94D9FCEC-FA0A-7B21-90A6-FD2088B40154}"/>
              </a:ext>
            </a:extLst>
          </p:cNvPr>
          <p:cNvSpPr>
            <a:spLocks noChangeAspect="1"/>
          </p:cNvSpPr>
          <p:nvPr/>
        </p:nvSpPr>
        <p:spPr>
          <a:xfrm>
            <a:off x="8088314" y="4482893"/>
            <a:ext cx="358775" cy="360362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9" name="円/楕円 9">
            <a:extLst>
              <a:ext uri="{FF2B5EF4-FFF2-40B4-BE49-F238E27FC236}">
                <a16:creationId xmlns:a16="http://schemas.microsoft.com/office/drawing/2014/main" id="{AAC37F33-5F86-791D-EF6F-4A9A12FB0755}"/>
              </a:ext>
            </a:extLst>
          </p:cNvPr>
          <p:cNvSpPr>
            <a:spLocks noChangeAspect="1"/>
          </p:cNvSpPr>
          <p:nvPr/>
        </p:nvSpPr>
        <p:spPr>
          <a:xfrm>
            <a:off x="5927726" y="4482893"/>
            <a:ext cx="360363" cy="360362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graphicFrame>
        <p:nvGraphicFramePr>
          <p:cNvPr id="20" name="Object 15">
            <a:extLst>
              <a:ext uri="{FF2B5EF4-FFF2-40B4-BE49-F238E27FC236}">
                <a16:creationId xmlns:a16="http://schemas.microsoft.com/office/drawing/2014/main" id="{6206716C-86D4-7118-F293-F96F02E3CD1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60308307"/>
              </p:ext>
            </p:extLst>
          </p:nvPr>
        </p:nvGraphicFramePr>
        <p:xfrm>
          <a:off x="814389" y="4582905"/>
          <a:ext cx="3533775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3" imgW="1828800" imgH="292100" progId="Equation.3">
                  <p:embed/>
                </p:oleObj>
              </mc:Choice>
              <mc:Fallback>
                <p:oleObj name="数式" r:id="rId3" imgW="1828800" imgH="292100" progId="Equation.3">
                  <p:embed/>
                  <p:pic>
                    <p:nvPicPr>
                      <p:cNvPr id="39952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4389" y="4582905"/>
                        <a:ext cx="3533775" cy="571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17">
            <a:extLst>
              <a:ext uri="{FF2B5EF4-FFF2-40B4-BE49-F238E27FC236}">
                <a16:creationId xmlns:a16="http://schemas.microsoft.com/office/drawing/2014/main" id="{DBD1E21E-A1A4-014C-1E8B-979DD84C5C4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72695274"/>
              </p:ext>
            </p:extLst>
          </p:nvPr>
        </p:nvGraphicFramePr>
        <p:xfrm>
          <a:off x="4492626" y="4482893"/>
          <a:ext cx="1931988" cy="865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5" imgW="1002865" imgH="444307" progId="Equation.3">
                  <p:embed/>
                </p:oleObj>
              </mc:Choice>
              <mc:Fallback>
                <p:oleObj name="数式" r:id="rId5" imgW="1002865" imgH="444307" progId="Equation.3">
                  <p:embed/>
                  <p:pic>
                    <p:nvPicPr>
                      <p:cNvPr id="39953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2626" y="4482893"/>
                        <a:ext cx="1931988" cy="865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19">
            <a:extLst>
              <a:ext uri="{FF2B5EF4-FFF2-40B4-BE49-F238E27FC236}">
                <a16:creationId xmlns:a16="http://schemas.microsoft.com/office/drawing/2014/main" id="{DB60A458-05B0-574E-AE1C-F1E3D704776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72896566"/>
              </p:ext>
            </p:extLst>
          </p:nvPr>
        </p:nvGraphicFramePr>
        <p:xfrm>
          <a:off x="6611939" y="4482893"/>
          <a:ext cx="1931987" cy="865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7" imgW="1002865" imgH="444307" progId="Equation.3">
                  <p:embed/>
                </p:oleObj>
              </mc:Choice>
              <mc:Fallback>
                <p:oleObj name="数式" r:id="rId7" imgW="1002865" imgH="444307" progId="Equation.3">
                  <p:embed/>
                  <p:pic>
                    <p:nvPicPr>
                      <p:cNvPr id="39954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11939" y="4482893"/>
                        <a:ext cx="1931987" cy="865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テキスト ボックス 28">
            <a:extLst>
              <a:ext uri="{FF2B5EF4-FFF2-40B4-BE49-F238E27FC236}">
                <a16:creationId xmlns:a16="http://schemas.microsoft.com/office/drawing/2014/main" id="{3836C795-4543-07B1-1FA4-963BCAE9A1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9714" y="4195555"/>
            <a:ext cx="349531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Wingdings" panose="05000000000000000000" pitchFamily="2" charset="2"/>
              <a:buChar char="l"/>
              <a:defRPr kumimoji="1" sz="3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Wingdings" panose="05000000000000000000" pitchFamily="2" charset="2"/>
              <a:buChar char="l"/>
              <a:defRPr kumimoji="1" sz="2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Wingdings" panose="05000000000000000000" pitchFamily="2" charset="2"/>
              <a:buChar char="l"/>
              <a:defRPr kumimoji="1" sz="2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 b="0" u="sng">
                <a:latin typeface="Arial Black" panose="020B0A04020102020204" pitchFamily="34" charset="0"/>
                <a:ea typeface="HGP創英角ｺﾞｼｯｸUB" panose="020B0900000000000000" pitchFamily="50" charset="-128"/>
              </a:rPr>
              <a:t>Broadening parameters</a:t>
            </a:r>
            <a:endParaRPr lang="ja-JP" altLang="en-US" sz="2000" b="0" u="sng">
              <a:latin typeface="Arial Black" panose="020B0A04020102020204" pitchFamily="34" charset="0"/>
              <a:ea typeface="HGP創英角ｺﾞｼｯｸUB" panose="020B0900000000000000" pitchFamily="50" charset="-128"/>
            </a:endParaRPr>
          </a:p>
        </p:txBody>
      </p:sp>
      <p:sp>
        <p:nvSpPr>
          <p:cNvPr id="26" name="テキスト ボックス 18">
            <a:extLst>
              <a:ext uri="{FF2B5EF4-FFF2-40B4-BE49-F238E27FC236}">
                <a16:creationId xmlns:a16="http://schemas.microsoft.com/office/drawing/2014/main" id="{D69942E2-F6EE-90BA-06A8-DC24C6376B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553" y="5052421"/>
            <a:ext cx="222368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Wingdings" panose="05000000000000000000" pitchFamily="2" charset="2"/>
              <a:buChar char="l"/>
              <a:defRPr kumimoji="1" sz="3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Wingdings" panose="05000000000000000000" pitchFamily="2" charset="2"/>
              <a:buChar char="l"/>
              <a:defRPr kumimoji="1" sz="2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Wingdings" panose="05000000000000000000" pitchFamily="2" charset="2"/>
              <a:buChar char="l"/>
              <a:defRPr kumimoji="1" sz="2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1800" b="0" dirty="0">
                <a:solidFill>
                  <a:srgbClr val="000000"/>
                </a:solidFill>
              </a:rPr>
              <a:t>Neutron pulse width</a:t>
            </a:r>
            <a:endParaRPr lang="ja-JP" altLang="en-US" sz="1800" b="0" dirty="0">
              <a:solidFill>
                <a:srgbClr val="000000"/>
              </a:solidFill>
            </a:endParaRPr>
          </a:p>
        </p:txBody>
      </p:sp>
      <p:sp>
        <p:nvSpPr>
          <p:cNvPr id="29" name="テキスト ボックス 18">
            <a:extLst>
              <a:ext uri="{FF2B5EF4-FFF2-40B4-BE49-F238E27FC236}">
                <a16:creationId xmlns:a16="http://schemas.microsoft.com/office/drawing/2014/main" id="{549618C6-875A-3046-84F8-AE1D6C0A1C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95210" y="5275055"/>
            <a:ext cx="205697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Wingdings" panose="05000000000000000000" pitchFamily="2" charset="2"/>
              <a:buChar char="l"/>
              <a:defRPr kumimoji="1" sz="3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Wingdings" panose="05000000000000000000" pitchFamily="2" charset="2"/>
              <a:buChar char="l"/>
              <a:defRPr kumimoji="1" sz="2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Wingdings" panose="05000000000000000000" pitchFamily="2" charset="2"/>
              <a:buChar char="l"/>
              <a:defRPr kumimoji="1" sz="2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1800" b="0" dirty="0">
                <a:solidFill>
                  <a:srgbClr val="000000"/>
                </a:solidFill>
              </a:rPr>
              <a:t>Neutron pulse rise</a:t>
            </a:r>
            <a:endParaRPr lang="ja-JP" altLang="en-US" sz="1800" b="0" dirty="0">
              <a:solidFill>
                <a:srgbClr val="000000"/>
              </a:solidFill>
            </a:endParaRPr>
          </a:p>
        </p:txBody>
      </p:sp>
      <p:sp>
        <p:nvSpPr>
          <p:cNvPr id="31" name="スライド番号プレースホルダー 1">
            <a:extLst>
              <a:ext uri="{FF2B5EF4-FFF2-40B4-BE49-F238E27FC236}">
                <a16:creationId xmlns:a16="http://schemas.microsoft.com/office/drawing/2014/main" id="{F45AC127-FB8D-27FB-EED4-B963D46844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</p:spPr>
        <p:txBody>
          <a:bodyPr/>
          <a:lstStyle/>
          <a:p>
            <a:fld id="{BA688D3C-F6BC-476C-BE8C-D8C2C2735E48}" type="slidenum">
              <a:rPr lang="ja-JP" altLang="en-US" smtClean="0"/>
              <a:pPr/>
              <a:t>4</a:t>
            </a:fld>
            <a:endParaRPr lang="ja-JP" altLang="en-US"/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8C85F791-6F7B-3E84-94DE-3D381AF16AEF}"/>
              </a:ext>
            </a:extLst>
          </p:cNvPr>
          <p:cNvSpPr txBox="1"/>
          <p:nvPr/>
        </p:nvSpPr>
        <p:spPr>
          <a:xfrm>
            <a:off x="288000" y="5778665"/>
            <a:ext cx="8568000" cy="581261"/>
          </a:xfrm>
          <a:prstGeom prst="rect">
            <a:avLst/>
          </a:prstGeom>
          <a:noFill/>
        </p:spPr>
        <p:txBody>
          <a:bodyPr wrap="square" lIns="0" tIns="27000" rIns="0" bIns="0" rtlCol="0">
            <a:spAutoFit/>
          </a:bodyPr>
          <a:lstStyle/>
          <a:p>
            <a:r>
              <a:rPr kumimoji="1" lang="en-US" altLang="ja-JP" dirty="0">
                <a:solidFill>
                  <a:srgbClr val="0000FF"/>
                </a:solidFill>
                <a:ea typeface="+mj-ea"/>
              </a:rPr>
              <a:t>Furthermore, in the case of RITS, σ is supposed to be 1/10 of its true value, and α and β are supposed to be 100 times their true values, which makes it a bit confusing.</a:t>
            </a:r>
          </a:p>
        </p:txBody>
      </p:sp>
      <p:pic>
        <p:nvPicPr>
          <p:cNvPr id="34" name="図 33">
            <a:extLst>
              <a:ext uri="{FF2B5EF4-FFF2-40B4-BE49-F238E27FC236}">
                <a16:creationId xmlns:a16="http://schemas.microsoft.com/office/drawing/2014/main" id="{5336ACDE-5B89-98C1-D5C7-852BAEB646BC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556133" y="3086052"/>
            <a:ext cx="4925112" cy="685896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  <p:sp>
        <p:nvSpPr>
          <p:cNvPr id="35" name="テキスト ボックス 18">
            <a:extLst>
              <a:ext uri="{FF2B5EF4-FFF2-40B4-BE49-F238E27FC236}">
                <a16:creationId xmlns:a16="http://schemas.microsoft.com/office/drawing/2014/main" id="{05D2F041-EC7E-FB07-8D07-87823FAF19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33968" y="5275055"/>
            <a:ext cx="230063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Wingdings" panose="05000000000000000000" pitchFamily="2" charset="2"/>
              <a:buChar char="l"/>
              <a:defRPr kumimoji="1" sz="3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Wingdings" panose="05000000000000000000" pitchFamily="2" charset="2"/>
              <a:buChar char="l"/>
              <a:defRPr kumimoji="1" sz="2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Wingdings" panose="05000000000000000000" pitchFamily="2" charset="2"/>
              <a:buChar char="l"/>
              <a:defRPr kumimoji="1" sz="2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1800" b="0" dirty="0">
                <a:solidFill>
                  <a:srgbClr val="000000"/>
                </a:solidFill>
              </a:rPr>
              <a:t>Neutron pulse decay</a:t>
            </a:r>
            <a:endParaRPr lang="ja-JP" altLang="en-US" sz="1800" b="0" dirty="0">
              <a:solidFill>
                <a:srgbClr val="000000"/>
              </a:solidFill>
            </a:endParaRPr>
          </a:p>
        </p:txBody>
      </p:sp>
      <p:sp>
        <p:nvSpPr>
          <p:cNvPr id="36" name="テキスト ボックス 18">
            <a:extLst>
              <a:ext uri="{FF2B5EF4-FFF2-40B4-BE49-F238E27FC236}">
                <a16:creationId xmlns:a16="http://schemas.microsoft.com/office/drawing/2014/main" id="{28FFF143-842D-3B93-0DA7-7008BC9A7E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61874" y="5463059"/>
            <a:ext cx="167225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Wingdings" panose="05000000000000000000" pitchFamily="2" charset="2"/>
              <a:buChar char="l"/>
              <a:defRPr kumimoji="1" sz="3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Wingdings" panose="05000000000000000000" pitchFamily="2" charset="2"/>
              <a:buChar char="l"/>
              <a:defRPr kumimoji="1" sz="2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Wingdings" panose="05000000000000000000" pitchFamily="2" charset="2"/>
              <a:buChar char="l"/>
              <a:defRPr kumimoji="1" sz="2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1800" b="0" dirty="0">
                <a:solidFill>
                  <a:srgbClr val="000000"/>
                </a:solidFill>
              </a:rPr>
              <a:t>Crystallite size</a:t>
            </a:r>
            <a:endParaRPr lang="ja-JP" altLang="en-US" sz="1800" b="0" dirty="0">
              <a:solidFill>
                <a:srgbClr val="000000"/>
              </a:solidFill>
            </a:endParaRPr>
          </a:p>
        </p:txBody>
      </p:sp>
      <p:sp>
        <p:nvSpPr>
          <p:cNvPr id="37" name="テキスト ボックス 18">
            <a:extLst>
              <a:ext uri="{FF2B5EF4-FFF2-40B4-BE49-F238E27FC236}">
                <a16:creationId xmlns:a16="http://schemas.microsoft.com/office/drawing/2014/main" id="{C832A085-006F-E8FC-E2EF-1E99446D10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7585" y="5257740"/>
            <a:ext cx="278794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Wingdings" panose="05000000000000000000" pitchFamily="2" charset="2"/>
              <a:buChar char="l"/>
              <a:defRPr kumimoji="1" sz="3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Wingdings" panose="05000000000000000000" pitchFamily="2" charset="2"/>
              <a:buChar char="l"/>
              <a:defRPr kumimoji="1" sz="2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Wingdings" panose="05000000000000000000" pitchFamily="2" charset="2"/>
              <a:buChar char="l"/>
              <a:defRPr kumimoji="1" sz="2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1800" b="0" dirty="0">
                <a:solidFill>
                  <a:srgbClr val="000000"/>
                </a:solidFill>
              </a:rPr>
              <a:t>Instrument and </a:t>
            </a:r>
            <a:r>
              <a:rPr lang="en-US" altLang="ja-JP" sz="1800" b="0" dirty="0" err="1">
                <a:solidFill>
                  <a:srgbClr val="000000"/>
                </a:solidFill>
              </a:rPr>
              <a:t>micrstrain</a:t>
            </a:r>
            <a:endParaRPr lang="ja-JP" altLang="en-US" sz="1800" b="0" dirty="0">
              <a:solidFill>
                <a:srgbClr val="000000"/>
              </a:solidFill>
            </a:endParaRPr>
          </a:p>
        </p:txBody>
      </p:sp>
      <p:cxnSp>
        <p:nvCxnSpPr>
          <p:cNvPr id="3" name="直線矢印コネクタ 2">
            <a:extLst>
              <a:ext uri="{FF2B5EF4-FFF2-40B4-BE49-F238E27FC236}">
                <a16:creationId xmlns:a16="http://schemas.microsoft.com/office/drawing/2014/main" id="{6EA40360-0257-0020-C2C7-60033550C542}"/>
              </a:ext>
            </a:extLst>
          </p:cNvPr>
          <p:cNvCxnSpPr>
            <a:cxnSpLocks/>
          </p:cNvCxnSpPr>
          <p:nvPr/>
        </p:nvCxnSpPr>
        <p:spPr>
          <a:xfrm flipV="1">
            <a:off x="8306844" y="416277"/>
            <a:ext cx="0" cy="2630541"/>
          </a:xfrm>
          <a:prstGeom prst="straightConnector1">
            <a:avLst/>
          </a:prstGeom>
          <a:ln w="12700">
            <a:solidFill>
              <a:srgbClr val="00B050"/>
            </a:solidFill>
            <a:headEnd type="arrow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線コネクタ 29">
            <a:extLst>
              <a:ext uri="{FF2B5EF4-FFF2-40B4-BE49-F238E27FC236}">
                <a16:creationId xmlns:a16="http://schemas.microsoft.com/office/drawing/2014/main" id="{F4494957-1F0A-835D-0995-F277B8DB7867}"/>
              </a:ext>
            </a:extLst>
          </p:cNvPr>
          <p:cNvCxnSpPr>
            <a:cxnSpLocks/>
          </p:cNvCxnSpPr>
          <p:nvPr/>
        </p:nvCxnSpPr>
        <p:spPr>
          <a:xfrm>
            <a:off x="7185967" y="416277"/>
            <a:ext cx="1120877" cy="0"/>
          </a:xfrm>
          <a:prstGeom prst="line">
            <a:avLst/>
          </a:prstGeom>
          <a:ln w="12700">
            <a:solidFill>
              <a:srgbClr val="00B050"/>
            </a:solidFill>
            <a:headEnd type="none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直線矢印コネクタ 32">
            <a:extLst>
              <a:ext uri="{FF2B5EF4-FFF2-40B4-BE49-F238E27FC236}">
                <a16:creationId xmlns:a16="http://schemas.microsoft.com/office/drawing/2014/main" id="{C79A2777-C95E-BE00-22EA-038575837113}"/>
              </a:ext>
            </a:extLst>
          </p:cNvPr>
          <p:cNvCxnSpPr>
            <a:cxnSpLocks/>
          </p:cNvCxnSpPr>
          <p:nvPr/>
        </p:nvCxnSpPr>
        <p:spPr>
          <a:xfrm>
            <a:off x="8916444" y="3444614"/>
            <a:ext cx="0" cy="2772000"/>
          </a:xfrm>
          <a:prstGeom prst="straightConnector1">
            <a:avLst/>
          </a:prstGeom>
          <a:ln w="12700">
            <a:solidFill>
              <a:srgbClr val="00B050"/>
            </a:solidFill>
            <a:headEnd type="none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直線コネクタ 37">
            <a:extLst>
              <a:ext uri="{FF2B5EF4-FFF2-40B4-BE49-F238E27FC236}">
                <a16:creationId xmlns:a16="http://schemas.microsoft.com/office/drawing/2014/main" id="{5F8B4915-078A-DA5D-207D-45DCA8867406}"/>
              </a:ext>
            </a:extLst>
          </p:cNvPr>
          <p:cNvCxnSpPr>
            <a:cxnSpLocks/>
          </p:cNvCxnSpPr>
          <p:nvPr/>
        </p:nvCxnSpPr>
        <p:spPr>
          <a:xfrm>
            <a:off x="8412444" y="3444614"/>
            <a:ext cx="504000" cy="0"/>
          </a:xfrm>
          <a:prstGeom prst="line">
            <a:avLst/>
          </a:prstGeom>
          <a:ln w="12700">
            <a:solidFill>
              <a:srgbClr val="00B050"/>
            </a:solidFill>
            <a:headEnd type="arrow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直線コネクタ 39">
            <a:extLst>
              <a:ext uri="{FF2B5EF4-FFF2-40B4-BE49-F238E27FC236}">
                <a16:creationId xmlns:a16="http://schemas.microsoft.com/office/drawing/2014/main" id="{0207A770-0C71-989A-B5F1-5F0576005641}"/>
              </a:ext>
            </a:extLst>
          </p:cNvPr>
          <p:cNvCxnSpPr>
            <a:cxnSpLocks/>
          </p:cNvCxnSpPr>
          <p:nvPr/>
        </p:nvCxnSpPr>
        <p:spPr>
          <a:xfrm>
            <a:off x="8412444" y="6216614"/>
            <a:ext cx="504000" cy="0"/>
          </a:xfrm>
          <a:prstGeom prst="line">
            <a:avLst/>
          </a:prstGeom>
          <a:ln w="12700">
            <a:solidFill>
              <a:srgbClr val="00B050"/>
            </a:solidFill>
            <a:headEnd type="none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756915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>
            <a:extLst>
              <a:ext uri="{FF2B5EF4-FFF2-40B4-BE49-F238E27FC236}">
                <a16:creationId xmlns:a16="http://schemas.microsoft.com/office/drawing/2014/main" id="{5D0CCACD-FC19-ADCC-5A1E-1540DBE604C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18439"/>
            <a:ext cx="5974080" cy="4130309"/>
          </a:xfrm>
          <a:prstGeom prst="rect">
            <a:avLst/>
          </a:prstGeom>
        </p:spPr>
      </p:pic>
      <p:pic>
        <p:nvPicPr>
          <p:cNvPr id="3" name="図 2">
            <a:extLst>
              <a:ext uri="{FF2B5EF4-FFF2-40B4-BE49-F238E27FC236}">
                <a16:creationId xmlns:a16="http://schemas.microsoft.com/office/drawing/2014/main" id="{31FA1C5F-1707-C2DA-68CF-6154F97233D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8050" y="3737610"/>
            <a:ext cx="3983355" cy="3120390"/>
          </a:xfrm>
          <a:prstGeom prst="rect">
            <a:avLst/>
          </a:prstGeom>
        </p:spPr>
      </p:pic>
      <p:pic>
        <p:nvPicPr>
          <p:cNvPr id="6" name="図 5">
            <a:extLst>
              <a:ext uri="{FF2B5EF4-FFF2-40B4-BE49-F238E27FC236}">
                <a16:creationId xmlns:a16="http://schemas.microsoft.com/office/drawing/2014/main" id="{88D93691-3AA0-DC01-1B90-20610068CEB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160645" y="3737610"/>
            <a:ext cx="3983355" cy="3120390"/>
          </a:xfrm>
          <a:prstGeom prst="rect">
            <a:avLst/>
          </a:prstGeom>
        </p:spPr>
      </p:pic>
      <p:pic>
        <p:nvPicPr>
          <p:cNvPr id="12" name="図 11">
            <a:extLst>
              <a:ext uri="{FF2B5EF4-FFF2-40B4-BE49-F238E27FC236}">
                <a16:creationId xmlns:a16="http://schemas.microsoft.com/office/drawing/2014/main" id="{4094F4BD-81FA-C86C-46D4-3E3D176C400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937760" y="342405"/>
            <a:ext cx="4206240" cy="3120390"/>
          </a:xfrm>
          <a:prstGeom prst="rect">
            <a:avLst/>
          </a:prstGeom>
        </p:spPr>
      </p:pic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1026DEB0-91E8-18DE-EA14-86E94FBDF74D}"/>
              </a:ext>
            </a:extLst>
          </p:cNvPr>
          <p:cNvSpPr txBox="1"/>
          <p:nvPr/>
        </p:nvSpPr>
        <p:spPr>
          <a:xfrm>
            <a:off x="745795" y="3559749"/>
            <a:ext cx="2628000" cy="1012149"/>
          </a:xfrm>
          <a:prstGeom prst="rect">
            <a:avLst/>
          </a:prstGeom>
          <a:noFill/>
        </p:spPr>
        <p:txBody>
          <a:bodyPr wrap="square" lIns="0" tIns="27000" rIns="0" bIns="0" rtlCol="0">
            <a:spAutoFit/>
          </a:bodyPr>
          <a:lstStyle/>
          <a:p>
            <a:r>
              <a:rPr kumimoji="1" lang="en-US" altLang="ja-JP" sz="1600" dirty="0">
                <a:solidFill>
                  <a:srgbClr val="0000FF"/>
                </a:solidFill>
                <a:ea typeface="+mj-ea"/>
              </a:rPr>
              <a:t>In this curve-fit, sigma0 and sigma2 were fixed to 0.1 and 0, and the converged value of sigma1 was 0.24(9).</a:t>
            </a:r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134F97E3-B439-FDB4-214E-40753A21AE91}"/>
              </a:ext>
            </a:extLst>
          </p:cNvPr>
          <p:cNvSpPr txBox="1"/>
          <p:nvPr/>
        </p:nvSpPr>
        <p:spPr>
          <a:xfrm>
            <a:off x="6526523" y="2275698"/>
            <a:ext cx="2228174" cy="519706"/>
          </a:xfrm>
          <a:prstGeom prst="rect">
            <a:avLst/>
          </a:prstGeom>
          <a:noFill/>
        </p:spPr>
        <p:txBody>
          <a:bodyPr wrap="none" lIns="0" tIns="27000" rIns="0" bIns="0" rtlCol="0">
            <a:spAutoFit/>
          </a:bodyPr>
          <a:lstStyle/>
          <a:p>
            <a:r>
              <a:rPr kumimoji="1" lang="en-US" altLang="ja-JP" sz="1600" i="1" dirty="0">
                <a:solidFill>
                  <a:srgbClr val="0000FF"/>
                </a:solidFill>
                <a:ea typeface="+mj-ea"/>
              </a:rPr>
              <a:t>t</a:t>
            </a:r>
            <a:r>
              <a:rPr kumimoji="1" lang="en-US" altLang="ja-JP" sz="1600" dirty="0">
                <a:solidFill>
                  <a:srgbClr val="0000FF"/>
                </a:solidFill>
                <a:ea typeface="+mj-ea"/>
              </a:rPr>
              <a:t> = </a:t>
            </a:r>
            <a:r>
              <a:rPr kumimoji="1" lang="el-GR" altLang="ja-JP" sz="1600" i="1" dirty="0">
                <a:solidFill>
                  <a:srgbClr val="0000FF"/>
                </a:solidFill>
                <a:ea typeface="+mj-ea"/>
              </a:rPr>
              <a:t>λ</a:t>
            </a:r>
            <a:r>
              <a:rPr kumimoji="1" lang="en-US" altLang="ja-JP" sz="1600" dirty="0">
                <a:solidFill>
                  <a:srgbClr val="0000FF"/>
                </a:solidFill>
                <a:ea typeface="+mj-ea"/>
              </a:rPr>
              <a:t> × 252.778 × L1+ </a:t>
            </a:r>
            <a:r>
              <a:rPr kumimoji="1" lang="en-US" altLang="ja-JP" sz="1600" i="1" dirty="0">
                <a:solidFill>
                  <a:srgbClr val="0000FF"/>
                </a:solidFill>
                <a:ea typeface="+mj-ea"/>
              </a:rPr>
              <a:t>t</a:t>
            </a:r>
            <a:r>
              <a:rPr kumimoji="1" lang="en-US" altLang="ja-JP" sz="1600" baseline="-25000" dirty="0">
                <a:solidFill>
                  <a:srgbClr val="0000FF"/>
                </a:solidFill>
                <a:ea typeface="+mj-ea"/>
              </a:rPr>
              <a:t>0</a:t>
            </a:r>
            <a:endParaRPr kumimoji="1" lang="en-US" altLang="ja-JP" sz="1600" dirty="0">
              <a:solidFill>
                <a:srgbClr val="0000FF"/>
              </a:solidFill>
              <a:ea typeface="+mj-ea"/>
            </a:endParaRPr>
          </a:p>
          <a:p>
            <a:r>
              <a:rPr kumimoji="1" lang="en-US" altLang="ja-JP" sz="1600" dirty="0">
                <a:solidFill>
                  <a:srgbClr val="0000FF"/>
                </a:solidFill>
                <a:ea typeface="+mj-ea"/>
              </a:rPr>
              <a:t>We fix </a:t>
            </a:r>
            <a:r>
              <a:rPr kumimoji="1" lang="en-US" altLang="ja-JP" sz="1600" i="1" dirty="0">
                <a:solidFill>
                  <a:srgbClr val="0000FF"/>
                </a:solidFill>
                <a:ea typeface="+mj-ea"/>
              </a:rPr>
              <a:t>t</a:t>
            </a:r>
            <a:r>
              <a:rPr kumimoji="1" lang="en-US" altLang="ja-JP" sz="1600" baseline="-25000" dirty="0">
                <a:solidFill>
                  <a:srgbClr val="0000FF"/>
                </a:solidFill>
                <a:ea typeface="+mj-ea"/>
              </a:rPr>
              <a:t>0</a:t>
            </a:r>
            <a:r>
              <a:rPr kumimoji="1" lang="en-US" altLang="ja-JP" sz="1600" dirty="0">
                <a:solidFill>
                  <a:srgbClr val="0000FF"/>
                </a:solidFill>
                <a:ea typeface="+mj-ea"/>
              </a:rPr>
              <a:t> = 0. </a:t>
            </a:r>
          </a:p>
        </p:txBody>
      </p: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8AF06072-9C7C-0DF0-3425-F819DAA4578C}"/>
              </a:ext>
            </a:extLst>
          </p:cNvPr>
          <p:cNvSpPr txBox="1"/>
          <p:nvPr/>
        </p:nvSpPr>
        <p:spPr>
          <a:xfrm>
            <a:off x="5590013" y="3559749"/>
            <a:ext cx="3024000" cy="765927"/>
          </a:xfrm>
          <a:prstGeom prst="rect">
            <a:avLst/>
          </a:prstGeom>
          <a:noFill/>
        </p:spPr>
        <p:txBody>
          <a:bodyPr wrap="square" lIns="0" tIns="27000" rIns="0" bIns="0" rtlCol="0">
            <a:spAutoFit/>
          </a:bodyPr>
          <a:lstStyle/>
          <a:p>
            <a:r>
              <a:rPr kumimoji="1" lang="en-US" altLang="ja-JP" sz="1600" dirty="0">
                <a:solidFill>
                  <a:srgbClr val="0000FF"/>
                </a:solidFill>
                <a:ea typeface="+mj-ea"/>
              </a:rPr>
              <a:t>In these curve-fit, alpha0, alpha1, beta0 and beta1 were converged to these values, respectively.</a:t>
            </a:r>
          </a:p>
        </p:txBody>
      </p:sp>
      <p:sp>
        <p:nvSpPr>
          <p:cNvPr id="38" name="四角形: 角を丸くする 37">
            <a:extLst>
              <a:ext uri="{FF2B5EF4-FFF2-40B4-BE49-F238E27FC236}">
                <a16:creationId xmlns:a16="http://schemas.microsoft.com/office/drawing/2014/main" id="{2B3ACF6F-400E-3CEE-9F74-0E82B402CD1B}"/>
              </a:ext>
            </a:extLst>
          </p:cNvPr>
          <p:cNvSpPr/>
          <p:nvPr/>
        </p:nvSpPr>
        <p:spPr>
          <a:xfrm>
            <a:off x="2520000" y="2610000"/>
            <a:ext cx="972000" cy="756000"/>
          </a:xfrm>
          <a:prstGeom prst="round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40" name="直線コネクタ 39">
            <a:extLst>
              <a:ext uri="{FF2B5EF4-FFF2-40B4-BE49-F238E27FC236}">
                <a16:creationId xmlns:a16="http://schemas.microsoft.com/office/drawing/2014/main" id="{F16AD28C-D407-A0B7-B64C-D302E156D975}"/>
              </a:ext>
            </a:extLst>
          </p:cNvPr>
          <p:cNvCxnSpPr>
            <a:cxnSpLocks/>
            <a:stCxn id="38" idx="3"/>
            <a:endCxn id="33" idx="1"/>
          </p:cNvCxnSpPr>
          <p:nvPr/>
        </p:nvCxnSpPr>
        <p:spPr>
          <a:xfrm>
            <a:off x="3492000" y="2988000"/>
            <a:ext cx="2098013" cy="954713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四角形: 角を丸くする 40">
            <a:extLst>
              <a:ext uri="{FF2B5EF4-FFF2-40B4-BE49-F238E27FC236}">
                <a16:creationId xmlns:a16="http://schemas.microsoft.com/office/drawing/2014/main" id="{CE205D08-48D9-BEA5-4361-788E00A1FAA5}"/>
              </a:ext>
            </a:extLst>
          </p:cNvPr>
          <p:cNvSpPr/>
          <p:nvPr/>
        </p:nvSpPr>
        <p:spPr>
          <a:xfrm>
            <a:off x="2520000" y="2052000"/>
            <a:ext cx="972000" cy="540000"/>
          </a:xfrm>
          <a:prstGeom prst="round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43" name="直線コネクタ 42">
            <a:extLst>
              <a:ext uri="{FF2B5EF4-FFF2-40B4-BE49-F238E27FC236}">
                <a16:creationId xmlns:a16="http://schemas.microsoft.com/office/drawing/2014/main" id="{2239F551-752F-8B30-866A-5209705FED75}"/>
              </a:ext>
            </a:extLst>
          </p:cNvPr>
          <p:cNvCxnSpPr>
            <a:cxnSpLocks/>
            <a:stCxn id="41" idx="1"/>
            <a:endCxn id="17" idx="0"/>
          </p:cNvCxnSpPr>
          <p:nvPr/>
        </p:nvCxnSpPr>
        <p:spPr>
          <a:xfrm flipH="1">
            <a:off x="2059795" y="2322000"/>
            <a:ext cx="460205" cy="1237749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テキスト ボックス 46">
            <a:extLst>
              <a:ext uri="{FF2B5EF4-FFF2-40B4-BE49-F238E27FC236}">
                <a16:creationId xmlns:a16="http://schemas.microsoft.com/office/drawing/2014/main" id="{ECADA302-B573-DAA1-C09C-DD26EA22B746}"/>
              </a:ext>
            </a:extLst>
          </p:cNvPr>
          <p:cNvSpPr txBox="1"/>
          <p:nvPr/>
        </p:nvSpPr>
        <p:spPr>
          <a:xfrm>
            <a:off x="689739" y="79345"/>
            <a:ext cx="4561570" cy="304263"/>
          </a:xfrm>
          <a:prstGeom prst="rect">
            <a:avLst/>
          </a:prstGeom>
          <a:noFill/>
        </p:spPr>
        <p:txBody>
          <a:bodyPr wrap="none" lIns="0" tIns="27000" rIns="0" bIns="0" rtlCol="0">
            <a:spAutoFit/>
          </a:bodyPr>
          <a:lstStyle/>
          <a:p>
            <a:r>
              <a:rPr kumimoji="1" lang="en-US" altLang="ja-JP" dirty="0">
                <a:ea typeface="+mj-ea"/>
              </a:rPr>
              <a:t>Individual peak fit of standard iron sample(s).</a:t>
            </a:r>
          </a:p>
        </p:txBody>
      </p:sp>
    </p:spTree>
    <p:extLst>
      <p:ext uri="{BB962C8B-B14F-4D97-AF65-F5344CB8AC3E}">
        <p14:creationId xmlns:p14="http://schemas.microsoft.com/office/powerpoint/2010/main" val="22703284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ユーザー定義 1">
      <a:majorFont>
        <a:latin typeface="Segoe UI"/>
        <a:ea typeface="メイリオ"/>
        <a:cs typeface=""/>
      </a:majorFont>
      <a:minorFont>
        <a:latin typeface="Segoe UI"/>
        <a:ea typeface="メイリオ"/>
        <a:cs typeface="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1315</TotalTime>
  <Words>317</Words>
  <Application>Microsoft Office PowerPoint</Application>
  <PresentationFormat>画面に合わせる (4:3)</PresentationFormat>
  <Paragraphs>34</Paragraphs>
  <Slides>5</Slides>
  <Notes>2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12" baseType="lpstr">
      <vt:lpstr>メイリオ</vt:lpstr>
      <vt:lpstr>游ゴシック</vt:lpstr>
      <vt:lpstr>Arial</vt:lpstr>
      <vt:lpstr>Arial Black</vt:lpstr>
      <vt:lpstr>Segoe UI</vt:lpstr>
      <vt:lpstr>Office テーマ</vt:lpstr>
      <vt:lpstr>数式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Oikawa Kenichi</dc:creator>
  <cp:lastModifiedBy>Kenichi Oikawa</cp:lastModifiedBy>
  <cp:revision>57</cp:revision>
  <dcterms:created xsi:type="dcterms:W3CDTF">2021-03-02T05:42:38Z</dcterms:created>
  <dcterms:modified xsi:type="dcterms:W3CDTF">2023-09-26T23:02:23Z</dcterms:modified>
</cp:coreProperties>
</file>